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35"/>
  </p:notesMasterIdLst>
  <p:sldIdLst>
    <p:sldId id="289" r:id="rId2"/>
    <p:sldId id="265" r:id="rId3"/>
    <p:sldId id="284" r:id="rId4"/>
    <p:sldId id="288" r:id="rId5"/>
    <p:sldId id="266" r:id="rId6"/>
    <p:sldId id="287" r:id="rId7"/>
    <p:sldId id="271" r:id="rId8"/>
    <p:sldId id="286" r:id="rId9"/>
    <p:sldId id="272" r:id="rId10"/>
    <p:sldId id="285" r:id="rId11"/>
    <p:sldId id="293" r:id="rId12"/>
    <p:sldId id="290" r:id="rId13"/>
    <p:sldId id="291" r:id="rId14"/>
    <p:sldId id="276" r:id="rId15"/>
    <p:sldId id="282" r:id="rId16"/>
    <p:sldId id="279" r:id="rId17"/>
    <p:sldId id="280" r:id="rId18"/>
    <p:sldId id="281" r:id="rId19"/>
    <p:sldId id="298" r:id="rId20"/>
    <p:sldId id="297" r:id="rId21"/>
    <p:sldId id="299" r:id="rId22"/>
    <p:sldId id="273" r:id="rId23"/>
    <p:sldId id="300" r:id="rId24"/>
    <p:sldId id="309" r:id="rId25"/>
    <p:sldId id="258" r:id="rId26"/>
    <p:sldId id="303" r:id="rId27"/>
    <p:sldId id="268" r:id="rId28"/>
    <p:sldId id="283" r:id="rId29"/>
    <p:sldId id="305" r:id="rId30"/>
    <p:sldId id="306" r:id="rId31"/>
    <p:sldId id="307" r:id="rId32"/>
    <p:sldId id="259" r:id="rId33"/>
    <p:sldId id="30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D5B01-3A01-4556-BCAB-A29994CD86D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EFDE7-82D7-4BEB-80D8-F2D35B780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81D3AE-F6C3-4196-ACF0-BEDE9E001C47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57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57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247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D6C48D-0489-425E-B148-FB81F04696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by/images/search?text=&#1077;&#1089;&#1077;&#1085;&#1080;&#1085;" TargetMode="External"/><Relationship Id="rId2" Type="http://schemas.openxmlformats.org/officeDocument/2006/relationships/hyperlink" Target="https://yandex.by/image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andex.by/images/search?text=&#1077;&#1089;&#1077;&#1085;&#1080;&#1085;%20&#1080;&#1083;&#1083;&#1102;&#1089;&#1090;&#1088;&#1072;&#1094;&#1080;&#1080;%20&#1082;%20&#1089;&#1090;&#1080;&#1093;&#1072;&#1084;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 descr="http://ramki-photoshop.ru/fony/fon-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3DC442-7A68-44F6-BE48-B8B7A3EF2EB6}" type="slidenum">
              <a:rPr lang="ru-RU" sz="1400"/>
              <a:pPr/>
              <a:t>1</a:t>
            </a:fld>
            <a:endParaRPr lang="ru-RU" sz="1400"/>
          </a:p>
        </p:txBody>
      </p:sp>
      <p:pic>
        <p:nvPicPr>
          <p:cNvPr id="72706" name="Picture 2" descr="http://7info.ru/userfiles/app_modules_afisha_models_afisha/esen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082"/>
          <a:stretch>
            <a:fillRect/>
          </a:stretch>
        </p:blipFill>
        <p:spPr bwMode="auto">
          <a:xfrm>
            <a:off x="285720" y="2143116"/>
            <a:ext cx="5503570" cy="434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1142976" y="500042"/>
            <a:ext cx="5715040" cy="128588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Сергей Есенин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663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4000528" cy="466344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3600" dirty="0" smtClean="0"/>
              <a:t>	«Моя </a:t>
            </a:r>
            <a:r>
              <a:rPr lang="ru-RU" sz="3600" dirty="0"/>
              <a:t>лирика жива одной большой любовью, любовью к Родине. </a:t>
            </a:r>
            <a:endParaRPr lang="ru-RU" sz="3600" dirty="0" smtClean="0"/>
          </a:p>
          <a:p>
            <a:pPr marL="0" indent="0">
              <a:buFontTx/>
              <a:buNone/>
              <a:defRPr/>
            </a:pPr>
            <a:r>
              <a:rPr lang="ru-RU" sz="3600" dirty="0" smtClean="0"/>
              <a:t>	Чувство </a:t>
            </a:r>
            <a:r>
              <a:rPr lang="ru-RU" sz="3600" dirty="0"/>
              <a:t>Родины – основное в моём </a:t>
            </a:r>
            <a:r>
              <a:rPr lang="ru-RU" sz="3600" dirty="0" smtClean="0"/>
              <a:t>творчестве». </a:t>
            </a:r>
          </a:p>
          <a:p>
            <a:pPr>
              <a:buNone/>
              <a:defRPr/>
            </a:pPr>
            <a:endParaRPr lang="ru-RU" dirty="0"/>
          </a:p>
        </p:txBody>
      </p:sp>
      <p:pic>
        <p:nvPicPr>
          <p:cNvPr id="6" name="Picture 4" descr="image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0108"/>
            <a:ext cx="4274258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2844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ru-RU" sz="4400" b="1" i="1" dirty="0" smtClean="0">
                <a:solidFill>
                  <a:srgbClr val="006666"/>
                </a:solidFill>
              </a:rPr>
              <a:t>С. Есенин</a:t>
            </a:r>
            <a:endParaRPr lang="ru-RU" sz="4400" b="1" i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анорама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71612"/>
            <a:ext cx="9144001" cy="471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 smtClean="0">
                <a:solidFill>
                  <a:srgbClr val="006666"/>
                </a:solidFill>
                <a:latin typeface="Times New Roman" pitchFamily="18" charset="0"/>
                <a:cs typeface="Arial" charset="0"/>
              </a:rPr>
              <a:t>Родился  поэт в селе Константиново Рязанской губернии в крестьянской семье </a:t>
            </a:r>
            <a:endParaRPr lang="ru-RU" altLang="ru-RU" sz="3600" b="1" i="1" dirty="0">
              <a:solidFill>
                <a:srgbClr val="0066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ebmandry.com/images/stories/2012/6/oka/ok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714348" y="5929306"/>
            <a:ext cx="8001056" cy="92869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Река Ока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918329"/>
          </a:xfrm>
        </p:spPr>
      </p:pic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500002" y="5572116"/>
            <a:ext cx="8643998" cy="128588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Дом Есенина в Константиново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048" cy="6858000"/>
          </a:xfrm>
        </p:spPr>
      </p:pic>
    </p:spTree>
    <p:extLst>
      <p:ext uri="{BB962C8B-B14F-4D97-AF65-F5344CB8AC3E}">
        <p14:creationId xmlns="" xmlns:p14="http://schemas.microsoft.com/office/powerpoint/2010/main" val="3542752004"/>
      </p:ext>
    </p:extLst>
  </p:cSld>
  <p:clrMapOvr>
    <a:masterClrMapping/>
  </p:clrMapOvr>
  <p:transition spd="slow" advTm="500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286" cy="6858000"/>
          </a:xfrm>
        </p:spPr>
      </p:pic>
    </p:spTree>
    <p:extLst>
      <p:ext uri="{BB962C8B-B14F-4D97-AF65-F5344CB8AC3E}">
        <p14:creationId xmlns="" xmlns:p14="http://schemas.microsoft.com/office/powerpoint/2010/main" val="724790102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7859"/>
          </a:xfrm>
        </p:spPr>
      </p:pic>
    </p:spTree>
    <p:extLst>
      <p:ext uri="{BB962C8B-B14F-4D97-AF65-F5344CB8AC3E}">
        <p14:creationId xmlns="" xmlns:p14="http://schemas.microsoft.com/office/powerpoint/2010/main" val="1776305413"/>
      </p:ext>
    </p:extLst>
  </p:cSld>
  <p:clrMapOvr>
    <a:masterClrMapping/>
  </p:clrMapOvr>
  <p:transition spd="slow" advTm="5000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92471"/>
          </a:xfrm>
        </p:spPr>
      </p:pic>
    </p:spTree>
    <p:extLst>
      <p:ext uri="{BB962C8B-B14F-4D97-AF65-F5344CB8AC3E}">
        <p14:creationId xmlns="" xmlns:p14="http://schemas.microsoft.com/office/powerpoint/2010/main" val="2976989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http://images.myshared.ru/4/315336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429784" cy="692946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286512" y="6072206"/>
            <a:ext cx="2857488" cy="57150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42900"/>
            <a:ext cx="9429784" cy="135732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357158" y="142852"/>
            <a:ext cx="8643998" cy="128588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Фёдор Андреевич и Наталья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Евтеевна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ttp://s44.radikal.ru/i103/0910/6c/be2806e61b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7"/>
            <a:ext cx="4286280" cy="546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643406" y="1643050"/>
            <a:ext cx="4500594" cy="235745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Родители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Сергея Есенина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  <a:ea typeface="+mj-ea"/>
                <a:cs typeface="+mj-cs"/>
              </a:rPr>
              <a:t>Александр Никитич и Татьяна Фёдоровна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с младшей дочерью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 Шурой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desktopvenue_com_1696_800x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senin1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2071678"/>
            <a:ext cx="4429156" cy="3231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Картинка 10 из 24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18048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0" y="214290"/>
            <a:ext cx="6786610" cy="128588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Сергей Есенин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i008.radikal.ru/1509/aa/8bfe600c50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4286280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786314" y="500042"/>
            <a:ext cx="4357686" cy="128588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Сергей Есенин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с сёстрами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Катей и Шурой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pic>
        <p:nvPicPr>
          <p:cNvPr id="4" name="Picture 2" descr="http://www.factroom.ru/wp-content/uploads/2016/06/4-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496"/>
            <a:ext cx="2786082" cy="3735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2214546" y="5072074"/>
            <a:ext cx="4071966" cy="128588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Сергей Есенин с сестрой Шурой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 descr="http://ramki-photoshop.ru/fony/fon-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3DC442-7A68-44F6-BE48-B8B7A3EF2EB6}" type="slidenum">
              <a:rPr lang="ru-RU" sz="1400"/>
              <a:pPr/>
              <a:t>24</a:t>
            </a:fld>
            <a:endParaRPr lang="ru-RU" sz="1400"/>
          </a:p>
        </p:txBody>
      </p:sp>
      <p:pic>
        <p:nvPicPr>
          <p:cNvPr id="72706" name="Picture 2" descr="http://7info.ru/userfiles/app_modules_afisha_models_afisha/esen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082"/>
          <a:stretch>
            <a:fillRect/>
          </a:stretch>
        </p:blipFill>
        <p:spPr bwMode="auto">
          <a:xfrm>
            <a:off x="285720" y="2143116"/>
            <a:ext cx="5503570" cy="434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1142976" y="500042"/>
            <a:ext cx="5715040" cy="128588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Сергей Есенин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498080" cy="48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400" b="1" i="1" dirty="0" smtClean="0">
                <a:solidFill>
                  <a:srgbClr val="FF0000"/>
                </a:solidFill>
              </a:rPr>
              <a:t>сг</a:t>
            </a:r>
            <a:r>
              <a:rPr lang="ru-RU" sz="6400" b="1" i="1" dirty="0" smtClean="0"/>
              <a:t>ибшая </a:t>
            </a:r>
          </a:p>
          <a:p>
            <a:pPr algn="ctr">
              <a:buNone/>
            </a:pPr>
            <a:r>
              <a:rPr lang="ru-RU" sz="6400" b="1" i="1" dirty="0" smtClean="0"/>
              <a:t>хо</a:t>
            </a:r>
            <a:r>
              <a:rPr lang="ru-RU" sz="6400" b="1" i="1" dirty="0" smtClean="0">
                <a:solidFill>
                  <a:srgbClr val="FF0000"/>
                </a:solidFill>
              </a:rPr>
              <a:t>лщ</a:t>
            </a:r>
            <a:r>
              <a:rPr lang="ru-RU" sz="6400" b="1" i="1" dirty="0" smtClean="0"/>
              <a:t>овый </a:t>
            </a:r>
          </a:p>
          <a:p>
            <a:pPr algn="ctr">
              <a:buNone/>
            </a:pPr>
            <a:r>
              <a:rPr lang="ru-RU" sz="6400" b="1" i="1" dirty="0" smtClean="0"/>
              <a:t>при</a:t>
            </a:r>
            <a:r>
              <a:rPr lang="ru-RU" sz="6400" b="1" i="1" dirty="0" smtClean="0">
                <a:solidFill>
                  <a:srgbClr val="FF0000"/>
                </a:solidFill>
              </a:rPr>
              <a:t>кр</a:t>
            </a:r>
            <a:r>
              <a:rPr lang="ru-RU" sz="6400" b="1" i="1" dirty="0" smtClean="0"/>
              <a:t>ою</a:t>
            </a:r>
          </a:p>
          <a:p>
            <a:pPr algn="ctr">
              <a:buNone/>
            </a:pPr>
            <a:r>
              <a:rPr lang="ru-RU" sz="6400" b="1" i="1" dirty="0" smtClean="0"/>
              <a:t>то</a:t>
            </a:r>
            <a:r>
              <a:rPr lang="ru-RU" sz="6400" b="1" i="1" dirty="0" smtClean="0">
                <a:solidFill>
                  <a:srgbClr val="FF0000"/>
                </a:solidFill>
              </a:rPr>
              <a:t>ск</a:t>
            </a:r>
            <a:r>
              <a:rPr lang="ru-RU" sz="6400" b="1" i="1" dirty="0" smtClean="0"/>
              <a:t>ующих</a:t>
            </a:r>
          </a:p>
          <a:p>
            <a:pPr algn="ctr">
              <a:buNone/>
            </a:pPr>
            <a:r>
              <a:rPr lang="ru-RU" sz="6400" b="1" i="1" dirty="0" smtClean="0"/>
              <a:t>осе</a:t>
            </a:r>
            <a:r>
              <a:rPr lang="ru-RU" sz="6400" b="1" i="1" dirty="0" smtClean="0">
                <a:solidFill>
                  <a:srgbClr val="FF0000"/>
                </a:solidFill>
              </a:rPr>
              <a:t>нн</a:t>
            </a:r>
            <a:r>
              <a:rPr lang="ru-RU" sz="6400" b="1" i="1" dirty="0" smtClean="0"/>
              <a:t>его</a:t>
            </a:r>
            <a:endParaRPr lang="ru-RU" sz="6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Администратор\Мои документы\Мои рисунки\grabar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-53975"/>
            <a:ext cx="4357687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РСШ\Рабочий стол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static.panoramio.com/photos/large/125141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3469" cy="6858000"/>
          </a:xfrm>
          <a:prstGeom prst="rect">
            <a:avLst/>
          </a:prstGeom>
          <a:noFill/>
        </p:spPr>
      </p:pic>
      <p:pic>
        <p:nvPicPr>
          <p:cNvPr id="122890" name="Picture 10" descr="http://www.playcast.ru/uploads/2014/05/29/8757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142908" y="5857892"/>
            <a:ext cx="9572660" cy="128588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Картина Архипа Куинджи «Берёзовая роща»</a:t>
            </a:r>
            <a:endParaRPr kumimoji="0" lang="ru-RU" sz="3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pic>
        <p:nvPicPr>
          <p:cNvPr id="5" name="Picture 2" descr="D:\Начальные классы\2016-2017\Учитель года - районный конкурс\Урок в незнакомом классе\Куиндж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90/1210/2e/ef9a14ec7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D:\Начальные классы\2016-2017\Учитель года - районный конкурс\Урок в незнакомом классе\Левит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214346" y="5857844"/>
            <a:ext cx="9644130" cy="1000156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Картина Исаака Левитана «Берёзовая роща»</a:t>
            </a:r>
            <a:endParaRPr kumimoji="0" lang="ru-RU" sz="3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ачальные классы\2016-2017\Учитель года - районный конкурс\Урок в незнакомом классе\Куиндж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4572032" cy="3793814"/>
          </a:xfrm>
          <a:prstGeom prst="rect">
            <a:avLst/>
          </a:prstGeom>
          <a:noFill/>
        </p:spPr>
      </p:pic>
      <p:pic>
        <p:nvPicPr>
          <p:cNvPr id="3" name="Picture 2" descr="D:\Начальные классы\2016-2017\Учитель года - районный конкурс\Урок в незнакомом классе\Левит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357562"/>
            <a:ext cx="5002783" cy="328612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Правила составления </a:t>
            </a:r>
            <a:r>
              <a:rPr lang="ru-RU" b="1" dirty="0" err="1" smtClean="0">
                <a:solidFill>
                  <a:srgbClr val="006666"/>
                </a:solidFill>
              </a:rPr>
              <a:t>синквейна</a:t>
            </a:r>
            <a:r>
              <a:rPr lang="ru-RU" dirty="0" smtClean="0">
                <a:solidFill>
                  <a:srgbClr val="006666"/>
                </a:solidFill>
              </a:rPr>
              <a:t/>
            </a:r>
            <a:br>
              <a:rPr lang="ru-RU" dirty="0" smtClean="0">
                <a:solidFill>
                  <a:srgbClr val="006666"/>
                </a:solidFill>
              </a:rPr>
            </a:b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7862150" cy="57864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строка – одно слово, обычно существительное, отражающее  главную идею;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строка – два слова, прилагательные, описывающие основную мысль;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строка – три слова, глаголы, описывающие действия в  рамках темы;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строка – фраза из нескольких слов, выражающая отношение к теме;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строка – одно слово (ассоциация, синоним к теме, обычно существительное, допускается описательный оборот, эмоциональное отношение к теме).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66"/>
                </a:solidFill>
              </a:rPr>
              <a:t>Источники иллюстраций: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357298"/>
            <a:ext cx="8076464" cy="42148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ru-RU" b="1" dirty="0" smtClean="0">
              <a:hlinkClick r:id="rId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b="1" dirty="0" smtClean="0">
                <a:solidFill>
                  <a:srgbClr val="0000FF"/>
                </a:solidFill>
                <a:hlinkClick r:id="rId2"/>
              </a:rPr>
              <a:t>http://www.museum-esenin.ru </a:t>
            </a:r>
            <a:endParaRPr lang="ru-RU" b="1" dirty="0" smtClean="0">
              <a:solidFill>
                <a:srgbClr val="0000FF"/>
              </a:solidFill>
              <a:hlinkClick r:id="rId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b="1" dirty="0" smtClean="0">
                <a:solidFill>
                  <a:srgbClr val="0000FF"/>
                </a:solidFill>
                <a:hlinkClick r:id="rId2"/>
              </a:rPr>
              <a:t>https://esenin-museum.ru </a:t>
            </a:r>
            <a:endParaRPr lang="ru-RU" b="1" dirty="0" smtClean="0">
              <a:solidFill>
                <a:srgbClr val="0000FF"/>
              </a:solidFill>
              <a:hlinkClick r:id="rId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b="1" dirty="0" err="1" smtClean="0">
                <a:solidFill>
                  <a:srgbClr val="0000FF"/>
                </a:solidFill>
                <a:hlinkClick r:id="rId2"/>
              </a:rPr>
              <a:t>Яндекс</a:t>
            </a:r>
            <a:r>
              <a:rPr lang="ru-RU" dirty="0" err="1" smtClean="0">
                <a:solidFill>
                  <a:srgbClr val="0000FF"/>
                </a:solidFill>
                <a:hlinkClick r:id="rId2"/>
              </a:rPr>
              <a:t>.</a:t>
            </a:r>
            <a:r>
              <a:rPr lang="ru-RU" b="1" dirty="0" err="1" smtClean="0">
                <a:solidFill>
                  <a:srgbClr val="0000FF"/>
                </a:solidFill>
                <a:hlinkClick r:id="rId2"/>
              </a:rPr>
              <a:t>Картинки</a:t>
            </a:r>
            <a:endParaRPr lang="ru-RU" dirty="0" smtClean="0">
              <a:solidFill>
                <a:srgbClr val="0000FF"/>
              </a:solidFill>
              <a:hlinkClick r:id="rId2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>
                <a:solidFill>
                  <a:srgbClr val="0000FF"/>
                </a:solidFill>
                <a:hlinkClick r:id="rId3"/>
              </a:rPr>
              <a:t>https://yandex.by/images/search?text=</a:t>
            </a:r>
            <a:r>
              <a:rPr lang="ru-RU" dirty="0" err="1" smtClean="0">
                <a:solidFill>
                  <a:srgbClr val="0000FF"/>
                </a:solidFill>
                <a:hlinkClick r:id="rId3"/>
              </a:rPr>
              <a:t>есенин</a:t>
            </a:r>
            <a:endParaRPr lang="ru-RU" dirty="0" smtClean="0">
              <a:solidFill>
                <a:srgbClr val="0000FF"/>
              </a:solidFill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>
                <a:solidFill>
                  <a:srgbClr val="0000FF"/>
                </a:solidFill>
                <a:hlinkClick r:id="rId4"/>
              </a:rPr>
              <a:t>https://yandex.by/images/search?text=</a:t>
            </a:r>
            <a:r>
              <a:rPr lang="ru-RU" dirty="0" smtClean="0">
                <a:solidFill>
                  <a:srgbClr val="0000FF"/>
                </a:solidFill>
                <a:hlinkClick r:id="rId4"/>
              </a:rPr>
              <a:t>есенин%20иллюстрации%20к%20стихам</a:t>
            </a:r>
            <a:endParaRPr lang="ru-RU" dirty="0" smtClean="0">
              <a:solidFill>
                <a:srgbClr val="0000FF"/>
              </a:solidFill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86182" y="5306153"/>
            <a:ext cx="53578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Презентацию подготовила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Базар Н. Н.,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ГУО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Колоднянский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УПК ясли-сад базовая школа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Столинского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Брестской области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desktopvenue_com_1696_800x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fa-room.ru/uploads/ufa/2015/06/summer-forest-mount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3440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s7.adme.ru/files/news/part_79/793310/10091610-R3L8T8D-1000-a9418b77f5cdee802ad685fa98d0afb2_97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4" y="3175"/>
            <a:ext cx="915251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:\Есенин дорога.jpg"/>
          <p:cNvPicPr>
            <a:picLocks noChangeAspect="1" noChangeArrowheads="1"/>
          </p:cNvPicPr>
          <p:nvPr/>
        </p:nvPicPr>
        <p:blipFill>
          <a:blip r:embed="rId2" cstate="print"/>
          <a:srcRect r="-11" b="-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1288"/>
            <a:ext cx="9163050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503</TotalTime>
  <Words>129</Words>
  <Application>Microsoft Office PowerPoint</Application>
  <PresentationFormat>Экран (4:3)</PresentationFormat>
  <Paragraphs>49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Правила составления синквейна </vt:lpstr>
      <vt:lpstr>Источники иллюстраций: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 Windows</cp:lastModifiedBy>
  <cp:revision>74</cp:revision>
  <dcterms:created xsi:type="dcterms:W3CDTF">2017-01-11T20:28:00Z</dcterms:created>
  <dcterms:modified xsi:type="dcterms:W3CDTF">2019-04-22T19:56:05Z</dcterms:modified>
</cp:coreProperties>
</file>